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89" r:id="rId5"/>
    <p:sldId id="290" r:id="rId6"/>
    <p:sldId id="291" r:id="rId7"/>
    <p:sldId id="259" r:id="rId8"/>
    <p:sldId id="272" r:id="rId9"/>
    <p:sldId id="276" r:id="rId10"/>
    <p:sldId id="278" r:id="rId11"/>
    <p:sldId id="279" r:id="rId12"/>
    <p:sldId id="281" r:id="rId13"/>
    <p:sldId id="285" r:id="rId14"/>
    <p:sldId id="287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Pravokutni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Pravokut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ravokutni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avokut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Jednakokračni trokut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7" name="Pravokutni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6" name="Jednakokračni trokut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5" name="Ravni poveznik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Jednakokračni trokut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Jednakokračni trokut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zervirano mjesto sadržaja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hr-HR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Jednakokračni trokut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/>
              <a:t>Kliknite da biste uredili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A4F382A-8AEC-4723-985E-C4427FFBE68F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98E410-F78A-4BD6-8C8F-5C0DC40A1805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Ravni poveznik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Ravni poveznik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Jednakokračni trokut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aja\Dropbox\kif%20st\NASTAVA%20I%20OSTALO\STRU&#268;NI%20STUDIJI\STICK\Sarajevo%20NTC%202014\VIDEO0476.3gp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aja\Dropbox\kif%20st\NASTAVA%20I%20OSTALO\STRU&#268;NI%20STUDIJI\STICK\Sarajevo%20NTC%202014\VIDEO0477.3gp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aja\Dropbox\kif%20st\NASTAVA%20I%20OSTALO\STRU&#268;NI%20STUDIJI\STICK\Sarajevo%20NTC%202014\VIDEO0478.3gp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aja\Dropbox\kif%20st\NASTAVA%20I%20OSTALO\STRU&#268;NI%20STUDIJI\STICK\Sarajevo%20NTC%202014\VIDEO0479.3gp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aja\Dropbox\kif%20st\NASTAVA%20I%20OSTALO\STRU&#268;NI%20STUDIJI\STICK\Sarajevo%20NTC%202014\VIDEO0480.3g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aja\Dropbox\kif%20st\NASTAVA%20I%20OSTALO\STRU&#268;NI%20STUDIJI\STICK\Sarajevo%20NTC%202014\VIDEO0481.3gp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aja\Dropbox\kif%20st\NASTAVA%20I%20OSTALO\STRU&#268;NI%20STUDIJI\STICK\Sarajevo%20NTC%202014\VIDEO0482.3gp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aja\Dropbox\kif%20st\NASTAVA%20I%20OSTALO\STRU&#268;NI%20STUDIJI\STICK\Sarajevo%20NTC%202014\VIDEO0483.3gp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02624" cy="3267794"/>
          </a:xfrm>
        </p:spPr>
        <p:txBody>
          <a:bodyPr>
            <a:normAutofit/>
          </a:bodyPr>
          <a:lstStyle/>
          <a:p>
            <a:r>
              <a:rPr lang="hr-HR" dirty="0"/>
              <a:t> </a:t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6" name="Podnaslov 2"/>
          <p:cNvSpPr txBox="1">
            <a:spLocks/>
          </p:cNvSpPr>
          <p:nvPr/>
        </p:nvSpPr>
        <p:spPr>
          <a:xfrm>
            <a:off x="251520" y="496431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Prof.dr.sc. Jelena Paušić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Kineziološki fakultet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Sveučilište u Splitu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1187624" y="3717032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HR" sz="2400" dirty="0"/>
              <a:t>Razvoj kinestetičke </a:t>
            </a:r>
            <a:r>
              <a:rPr lang="hr-HR" sz="2400" dirty="0" err="1"/>
              <a:t>osviješćenosti</a:t>
            </a:r>
            <a:r>
              <a:rPr lang="hr-HR" sz="2400" dirty="0"/>
              <a:t> o pravilnom tjelesnom držanju kroz razvojne položaje </a:t>
            </a:r>
            <a:r>
              <a:rPr lang="hr-HR" sz="2400" dirty="0" err="1"/>
              <a:t>DNSa</a:t>
            </a:r>
            <a:r>
              <a:rPr lang="hr-HR" sz="2400" dirty="0"/>
              <a:t> (Dinamičke neuromišićne stabilizacije)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Regionalna i </a:t>
            </a:r>
            <a:r>
              <a:rPr lang="hr-HR" dirty="0" err="1"/>
              <a:t>segmentalna</a:t>
            </a:r>
            <a:r>
              <a:rPr lang="hr-HR" dirty="0"/>
              <a:t> stabilnost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Stabilizaciju na </a:t>
            </a:r>
            <a:r>
              <a:rPr lang="hr-HR" dirty="0" err="1"/>
              <a:t>segmentalnoj</a:t>
            </a:r>
            <a:r>
              <a:rPr lang="hr-HR" dirty="0"/>
              <a:t>, a potom na regionalnoj razini, izvodimo po principu manje zahtjevnih pozicija prema zahtjevnijim pozicijama odnosno početnim položajima </a:t>
            </a:r>
          </a:p>
          <a:p>
            <a:r>
              <a:rPr lang="hr-HR" dirty="0"/>
              <a:t>Kako znati koji su to položaji jednostavniji i manje zahtjevni vodimo se principom razvoja novorođene bebe. </a:t>
            </a:r>
          </a:p>
          <a:p>
            <a:pPr>
              <a:buNone/>
            </a:pPr>
            <a:endParaRPr lang="hr-H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Regionalna i </a:t>
            </a:r>
            <a:r>
              <a:rPr lang="hr-HR" dirty="0" err="1"/>
              <a:t>segmentalna</a:t>
            </a:r>
            <a:r>
              <a:rPr lang="hr-HR" dirty="0"/>
              <a:t> stabilnost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Jer tipično novorođeno dijete tijekom prve dvije godine života prolazi pravilan razvoj motoričkih obrazaca, uspostavlja se pravilna senzomotorička integracija, </a:t>
            </a:r>
            <a:r>
              <a:rPr lang="hr-HR" dirty="0" err="1"/>
              <a:t>CNS</a:t>
            </a:r>
            <a:r>
              <a:rPr lang="hr-HR" dirty="0"/>
              <a:t> pravilno sazrijeva. </a:t>
            </a:r>
          </a:p>
          <a:p>
            <a:r>
              <a:rPr lang="hr-HR" dirty="0"/>
              <a:t>Na taj način dijete polako osvještava pojedine dijelove tijela kako bi pri svakom slijedećom zahtjevnijem zadatku u svoj razvoju bio </a:t>
            </a:r>
            <a:r>
              <a:rPr lang="hr-HR" dirty="0" err="1"/>
              <a:t>segmentalno</a:t>
            </a:r>
            <a:r>
              <a:rPr lang="hr-HR" dirty="0"/>
              <a:t> stabilan i prešao na slijedeći zahtjevniji nivo stabilizacije.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Regionalna i </a:t>
            </a:r>
            <a:r>
              <a:rPr lang="hr-HR" dirty="0" err="1"/>
              <a:t>segmentalna</a:t>
            </a:r>
            <a:r>
              <a:rPr lang="hr-HR" dirty="0"/>
              <a:t> stabilnost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5842992" cy="4937760"/>
          </a:xfrm>
        </p:spPr>
        <p:txBody>
          <a:bodyPr>
            <a:normAutofit/>
          </a:bodyPr>
          <a:lstStyle/>
          <a:p>
            <a:r>
              <a:rPr lang="hr-HR" dirty="0"/>
              <a:t>Kako i novorođeno dijete započinje svoje istraživanje u </a:t>
            </a:r>
            <a:r>
              <a:rPr lang="hr-HR" dirty="0" err="1"/>
              <a:t>supiniranom</a:t>
            </a:r>
            <a:r>
              <a:rPr lang="hr-HR" dirty="0"/>
              <a:t> ležećem položaju - </a:t>
            </a:r>
            <a:r>
              <a:rPr lang="hr-HR" i="1" dirty="0"/>
              <a:t>lumbalno zdjelična regija</a:t>
            </a:r>
            <a:r>
              <a:rPr lang="hr-HR" dirty="0"/>
              <a:t>. </a:t>
            </a:r>
          </a:p>
          <a:p>
            <a:r>
              <a:rPr lang="hr-HR" dirty="0"/>
              <a:t>U </a:t>
            </a:r>
            <a:r>
              <a:rPr lang="hr-HR" dirty="0" err="1"/>
              <a:t>supiniranom</a:t>
            </a:r>
            <a:r>
              <a:rPr lang="hr-HR" dirty="0"/>
              <a:t> ležećem položaju prvi selektivni pokret koji beba napravi - </a:t>
            </a:r>
            <a:r>
              <a:rPr lang="hr-HR" i="1" dirty="0" err="1"/>
              <a:t>posteriorni</a:t>
            </a:r>
            <a:r>
              <a:rPr lang="hr-HR" i="1" dirty="0"/>
              <a:t> tilt zdjelice</a:t>
            </a:r>
            <a:r>
              <a:rPr lang="hr-HR" dirty="0"/>
              <a:t>.</a:t>
            </a:r>
          </a:p>
          <a:p>
            <a:r>
              <a:rPr lang="hr-HR" dirty="0"/>
              <a:t>U </a:t>
            </a:r>
            <a:r>
              <a:rPr lang="hr-HR" dirty="0" err="1"/>
              <a:t>proniranom</a:t>
            </a:r>
            <a:r>
              <a:rPr lang="hr-HR" dirty="0"/>
              <a:t> položaju - </a:t>
            </a:r>
            <a:r>
              <a:rPr lang="hr-HR" i="1" dirty="0"/>
              <a:t>lateralna rotacija vratne kralježnice</a:t>
            </a:r>
            <a:r>
              <a:rPr lang="hr-HR" dirty="0"/>
              <a:t> - </a:t>
            </a:r>
            <a:r>
              <a:rPr lang="hr-HR" dirty="0" err="1"/>
              <a:t>segmentalnoj</a:t>
            </a:r>
            <a:r>
              <a:rPr lang="hr-HR" dirty="0"/>
              <a:t> stabilizaciji vratne kralježnice</a:t>
            </a:r>
          </a:p>
          <a:p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196752"/>
            <a:ext cx="26384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005064"/>
            <a:ext cx="26098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Obrazac disanja i IAP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Obrazac disanja je ključan u uspostavi stabilnosti kralježnice. Ako osoba nema dobar obrazac disanja </a:t>
            </a:r>
            <a:r>
              <a:rPr lang="hr-HR" dirty="0" err="1"/>
              <a:t>segmentalnu</a:t>
            </a:r>
            <a:r>
              <a:rPr lang="hr-HR" dirty="0"/>
              <a:t> i regionalnu stabilnost postiže aktivacijom površinskih odnosno globalnim mišića. </a:t>
            </a:r>
          </a:p>
          <a:p>
            <a:pPr>
              <a:buNone/>
            </a:pPr>
            <a:r>
              <a:rPr lang="hr-HR" sz="1050" dirty="0"/>
              <a:t>        (www.rehabps.com</a:t>
            </a:r>
            <a:r>
              <a:rPr lang="hr-HR" sz="1100" dirty="0"/>
              <a:t>)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996952"/>
            <a:ext cx="504056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Intra</a:t>
            </a:r>
            <a:r>
              <a:rPr lang="hr-HR" dirty="0"/>
              <a:t>-abdominalni tlak (</a:t>
            </a:r>
            <a:r>
              <a:rPr lang="hr-HR" dirty="0" err="1"/>
              <a:t>pressure</a:t>
            </a:r>
            <a:r>
              <a:rPr lang="hr-HR" dirty="0"/>
              <a:t>)  - IAP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3610744" cy="4937760"/>
          </a:xfrm>
        </p:spPr>
        <p:txBody>
          <a:bodyPr/>
          <a:lstStyle/>
          <a:p>
            <a:r>
              <a:rPr lang="hr-HR" dirty="0"/>
              <a:t>Stabilizacijski efekt se povećava na način da povećanje IAP djeluje u smjeru prema van time izaziva reakciju u vidu ekscentrične kontrakcije abdominalnih mišića a što povećava napetost </a:t>
            </a:r>
            <a:r>
              <a:rPr lang="hr-HR" dirty="0" err="1"/>
              <a:t>torakolumbalne</a:t>
            </a:r>
            <a:r>
              <a:rPr lang="hr-HR" dirty="0"/>
              <a:t> </a:t>
            </a:r>
            <a:r>
              <a:rPr lang="hr-HR" dirty="0" err="1"/>
              <a:t>facije</a:t>
            </a:r>
            <a:endParaRPr lang="hr-H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l="54639" r="5506" b="24380"/>
          <a:stretch>
            <a:fillRect/>
          </a:stretch>
        </p:blipFill>
        <p:spPr bwMode="auto">
          <a:xfrm>
            <a:off x="4572000" y="1556792"/>
            <a:ext cx="3384376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Abdominalno disanje</a:t>
            </a:r>
            <a:endParaRPr lang="en-US" dirty="0"/>
          </a:p>
        </p:txBody>
      </p:sp>
      <p:pic>
        <p:nvPicPr>
          <p:cNvPr id="4" name="VIDEO0476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14480" y="1785926"/>
            <a:ext cx="5760000" cy="43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Uključivanje dubokih fleksora vratne kralježnice</a:t>
            </a:r>
            <a:endParaRPr lang="en-US" dirty="0"/>
          </a:p>
        </p:txBody>
      </p:sp>
      <p:pic>
        <p:nvPicPr>
          <p:cNvPr id="4" name="VIDEO0477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85918" y="2000240"/>
            <a:ext cx="5760001" cy="43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Slijedeća faza progresije</a:t>
            </a:r>
            <a:endParaRPr lang="en-US" dirty="0"/>
          </a:p>
        </p:txBody>
      </p:sp>
      <p:pic>
        <p:nvPicPr>
          <p:cNvPr id="4" name="VIDEO0478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19672" y="1916832"/>
            <a:ext cx="5760000" cy="43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Pronirano</a:t>
            </a:r>
            <a:r>
              <a:rPr lang="hr-HR" dirty="0"/>
              <a:t> ležeći</a:t>
            </a:r>
            <a:endParaRPr lang="en-US" dirty="0"/>
          </a:p>
        </p:txBody>
      </p:sp>
      <p:pic>
        <p:nvPicPr>
          <p:cNvPr id="4" name="VIDEO0479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14480" y="1928802"/>
            <a:ext cx="5760000" cy="43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20000"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Progresija u položaju</a:t>
            </a:r>
            <a:endParaRPr lang="en-US" dirty="0"/>
          </a:p>
        </p:txBody>
      </p:sp>
      <p:pic>
        <p:nvPicPr>
          <p:cNvPr id="6" name="VIDEO0480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85918" y="1928802"/>
            <a:ext cx="5760000" cy="43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20000"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Koncept DNS-a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Dinamička </a:t>
            </a:r>
            <a:r>
              <a:rPr lang="hr-HR" dirty="0" err="1"/>
              <a:t>neuromišićna</a:t>
            </a:r>
            <a:r>
              <a:rPr lang="hr-HR" dirty="0"/>
              <a:t> stabilizacija je koncept terapijske metode koju je razvio </a:t>
            </a:r>
            <a:r>
              <a:rPr lang="hr-HR" dirty="0" err="1"/>
              <a:t>Pavel</a:t>
            </a:r>
            <a:r>
              <a:rPr lang="hr-HR" dirty="0"/>
              <a:t> Kolar</a:t>
            </a:r>
          </a:p>
          <a:p>
            <a:r>
              <a:rPr lang="hr-HR" dirty="0"/>
              <a:t>Mišićna funkcija je pod utjecajem </a:t>
            </a:r>
            <a:r>
              <a:rPr lang="hr-HR" dirty="0" err="1"/>
              <a:t>posturalne</a:t>
            </a:r>
            <a:r>
              <a:rPr lang="hr-HR" dirty="0"/>
              <a:t> </a:t>
            </a:r>
            <a:r>
              <a:rPr lang="hr-HR" dirty="0" err="1"/>
              <a:t>lokomotrone</a:t>
            </a:r>
            <a:r>
              <a:rPr lang="hr-HR" dirty="0"/>
              <a:t> funkcije</a:t>
            </a:r>
          </a:p>
          <a:p>
            <a:pPr>
              <a:buNone/>
            </a:pPr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356992"/>
            <a:ext cx="5544616" cy="253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Progresija prema zahtjevnijim položajima</a:t>
            </a:r>
            <a:endParaRPr lang="en-US" dirty="0"/>
          </a:p>
        </p:txBody>
      </p:sp>
      <p:pic>
        <p:nvPicPr>
          <p:cNvPr id="4" name="VIDEO0481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71604" y="1857364"/>
            <a:ext cx="5760000" cy="43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Progresija u položaju</a:t>
            </a:r>
            <a:endParaRPr lang="en-US" dirty="0"/>
          </a:p>
        </p:txBody>
      </p:sp>
      <p:pic>
        <p:nvPicPr>
          <p:cNvPr id="4" name="VIDEO0482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85918" y="1857364"/>
            <a:ext cx="5760000" cy="43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Lateralna stabilizacija</a:t>
            </a:r>
            <a:endParaRPr lang="en-US" dirty="0"/>
          </a:p>
        </p:txBody>
      </p:sp>
      <p:pic>
        <p:nvPicPr>
          <p:cNvPr id="4" name="VIDEO0483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85918" y="1928802"/>
            <a:ext cx="5760000" cy="43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r-HR" dirty="0"/>
              <a:t>Hvala na pažnji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Razvojna kineziologija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U </a:t>
            </a:r>
            <a:r>
              <a:rPr lang="hr-HR" dirty="0" err="1"/>
              <a:t>neonatalnoj</a:t>
            </a:r>
            <a:r>
              <a:rPr lang="hr-HR" dirty="0"/>
              <a:t> fazi djetetov SŽS (CNS) je prilično nezreo te svoju zrelost postepeno dostiže do 5-6 godine života djeteta. </a:t>
            </a:r>
          </a:p>
          <a:p>
            <a:r>
              <a:rPr lang="hr-HR" dirty="0"/>
              <a:t>U 5-6 godini života sve motoričke funkcije (bazična i fina motorika) sazrijevaju.</a:t>
            </a:r>
          </a:p>
          <a:p>
            <a:r>
              <a:rPr lang="hr-HR" dirty="0"/>
              <a:t>Tijekom tog postepenog sazrijevanja dijete izvodi sve složenije pokrete i kretnje koje bi trebale biti u skladu s njegovom razvojnom fiziološkom dobi</a:t>
            </a:r>
          </a:p>
          <a:p>
            <a:r>
              <a:rPr lang="hr-HR" dirty="0"/>
              <a:t>Tijekom </a:t>
            </a:r>
            <a:r>
              <a:rPr lang="hr-H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posturalne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ontogeneze </a:t>
            </a:r>
            <a:r>
              <a:rPr lang="hr-HR" dirty="0"/>
              <a:t>razvijaju se </a:t>
            </a:r>
            <a:r>
              <a:rPr lang="hr-HR" dirty="0" err="1"/>
              <a:t>postura</a:t>
            </a:r>
            <a:r>
              <a:rPr lang="hr-HR" dirty="0"/>
              <a:t> tijela i </a:t>
            </a:r>
            <a:r>
              <a:rPr lang="hr-HR" dirty="0" err="1"/>
              <a:t>lokomocija</a:t>
            </a:r>
            <a:r>
              <a:rPr lang="hr-HR" dirty="0"/>
              <a:t>.</a:t>
            </a:r>
          </a:p>
          <a:p>
            <a:r>
              <a:rPr lang="hr-HR" dirty="0"/>
              <a:t>A odvija se u interakciji između </a:t>
            </a:r>
            <a:r>
              <a:rPr lang="hr-HR" dirty="0" err="1"/>
              <a:t>biomehaničkih</a:t>
            </a:r>
            <a:r>
              <a:rPr lang="hr-HR" dirty="0"/>
              <a:t> i neurofizioloških principa, koji ne mogu biti razdvojeni.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Slika 3" descr="http://www.rehabps.com/REHABILITATION/Posters_files/Poster1_580x87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4427984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Rezervirano mjesto sadržaja 4" descr="http://www.rehabps.com/REHABILITATION/Posters_files/Poster2_580x870.jpg"/>
          <p:cNvPicPr>
            <a:picLocks noGrp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0"/>
            <a:ext cx="4716016" cy="674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Razvoj posture nakon 5 godine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29058" y="1600200"/>
            <a:ext cx="4757742" cy="4525963"/>
          </a:xfrm>
        </p:spPr>
        <p:txBody>
          <a:bodyPr>
            <a:normAutofit/>
          </a:bodyPr>
          <a:lstStyle/>
          <a:p>
            <a:r>
              <a:rPr lang="hr-HR" dirty="0"/>
              <a:t>Zbog različitih utjecaja postura poprima nepravilne položaje </a:t>
            </a:r>
          </a:p>
          <a:p>
            <a:r>
              <a:rPr lang="hr-HR" dirty="0"/>
              <a:t>Relaksirana </a:t>
            </a:r>
            <a:r>
              <a:rPr lang="hr-HR" dirty="0" err="1"/>
              <a:t>kifo</a:t>
            </a:r>
            <a:r>
              <a:rPr lang="hr-HR" dirty="0"/>
              <a:t>-</a:t>
            </a:r>
            <a:r>
              <a:rPr lang="hr-HR" dirty="0" err="1"/>
              <a:t>lordoza</a:t>
            </a:r>
            <a:r>
              <a:rPr lang="hr-HR" dirty="0"/>
              <a:t> s </a:t>
            </a:r>
            <a:r>
              <a:rPr lang="hr-HR" dirty="0" err="1"/>
              <a:t>protrakcijom</a:t>
            </a:r>
            <a:r>
              <a:rPr lang="hr-HR" dirty="0"/>
              <a:t> glave je najčešći oblik nepravilne posture u djece dobi od 6 do 10 godina</a:t>
            </a:r>
            <a:endParaRPr lang="en-US" dirty="0"/>
          </a:p>
        </p:txBody>
      </p:sp>
      <p:pic>
        <p:nvPicPr>
          <p:cNvPr id="4" name="Slika 3" descr="a paus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1285860"/>
            <a:ext cx="1949128" cy="52387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Razvoj pravilne </a:t>
            </a:r>
            <a:r>
              <a:rPr lang="hr-HR" dirty="0" err="1"/>
              <a:t>posture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3600" dirty="0"/>
              <a:t>Prilikom programiranja vježbanja za djecu narušene posture treba se voditi osnovnim principom PROGRESIJE</a:t>
            </a:r>
          </a:p>
          <a:p>
            <a:r>
              <a:rPr lang="hr-HR" sz="3600" dirty="0"/>
              <a:t>Redoslijed kod progresije u međuovisnosti motoričkih funkcija kreće od:</a:t>
            </a:r>
          </a:p>
          <a:p>
            <a:pPr lvl="1"/>
            <a:r>
              <a:rPr lang="hr-HR" dirty="0"/>
              <a:t>pokretljivosti odnosno mobilnosti, </a:t>
            </a:r>
          </a:p>
          <a:p>
            <a:pPr lvl="1"/>
            <a:r>
              <a:rPr lang="hr-HR" dirty="0"/>
              <a:t>kinestetičke osvješćenosti, </a:t>
            </a:r>
          </a:p>
          <a:p>
            <a:pPr lvl="1"/>
            <a:r>
              <a:rPr lang="hr-HR" dirty="0"/>
              <a:t>regionalne stabilnosti i obrasca disanja, </a:t>
            </a:r>
          </a:p>
          <a:p>
            <a:pPr lvl="1"/>
            <a:r>
              <a:rPr lang="hr-HR" dirty="0"/>
              <a:t>anticipacijske stabilnosti</a:t>
            </a:r>
          </a:p>
          <a:p>
            <a:pPr lvl="1"/>
            <a:r>
              <a:rPr lang="hr-HR" dirty="0"/>
              <a:t>ravnoteže i posturalne reaktivne stabilnosti,</a:t>
            </a:r>
          </a:p>
          <a:p>
            <a:pPr lvl="1"/>
            <a:r>
              <a:rPr lang="hr-HR" dirty="0"/>
              <a:t>funkcionalnih obrazaca pokreta – integracije jakosti i snage</a:t>
            </a:r>
          </a:p>
          <a:p>
            <a:endParaRPr lang="hr-HR" dirty="0"/>
          </a:p>
          <a:p>
            <a:endParaRPr lang="hr-HR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Kinestezija</a:t>
            </a:r>
            <a:r>
              <a:rPr lang="hr-HR" dirty="0"/>
              <a:t> i </a:t>
            </a:r>
            <a:r>
              <a:rPr lang="hr-HR" dirty="0" err="1"/>
              <a:t>postura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Cilj vježbi za uspostavu </a:t>
            </a:r>
            <a:r>
              <a:rPr lang="hr-H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kinestetičke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svjesnosti</a:t>
            </a:r>
            <a:r>
              <a:rPr lang="hr-HR" dirty="0"/>
              <a:t> je razvoj </a:t>
            </a:r>
            <a:r>
              <a:rPr lang="hr-HR" dirty="0" err="1"/>
              <a:t>propriocepcije</a:t>
            </a:r>
            <a:r>
              <a:rPr lang="hr-HR" dirty="0"/>
              <a:t> te na taj način pozicioniranja kralježnice, sigurnog i potpunog opsega pokreta, te </a:t>
            </a:r>
            <a:r>
              <a:rPr lang="hr-HR" dirty="0" err="1"/>
              <a:t>posturalne</a:t>
            </a:r>
            <a:r>
              <a:rPr lang="hr-HR" dirty="0"/>
              <a:t> kontrole. </a:t>
            </a:r>
          </a:p>
          <a:p>
            <a:r>
              <a:rPr lang="hr-HR" dirty="0"/>
              <a:t>Prvotno kroz progresiju uspostave </a:t>
            </a:r>
            <a:r>
              <a:rPr lang="hr-HR" dirty="0" err="1"/>
              <a:t>kinestetičke</a:t>
            </a:r>
            <a:r>
              <a:rPr lang="hr-HR" dirty="0"/>
              <a:t> svjesnosti započinjemo s osvješćivanjem pokretljivosti</a:t>
            </a:r>
          </a:p>
          <a:p>
            <a:pPr lvl="1"/>
            <a:r>
              <a:rPr lang="hr-HR" dirty="0"/>
              <a:t>Kralježnice, potom </a:t>
            </a:r>
          </a:p>
          <a:p>
            <a:pPr lvl="1"/>
            <a:r>
              <a:rPr lang="hr-HR" dirty="0"/>
              <a:t>Udova od </a:t>
            </a:r>
            <a:r>
              <a:rPr lang="hr-HR" dirty="0" err="1"/>
              <a:t>proksimalnih</a:t>
            </a:r>
            <a:r>
              <a:rPr lang="hr-HR" dirty="0"/>
              <a:t> prema </a:t>
            </a:r>
            <a:r>
              <a:rPr lang="hr-HR" dirty="0" err="1"/>
              <a:t>disatalnim</a:t>
            </a:r>
            <a:r>
              <a:rPr lang="hr-HR" dirty="0"/>
              <a:t> zglobovima </a:t>
            </a:r>
          </a:p>
          <a:p>
            <a:pPr lvl="1"/>
            <a:r>
              <a:rPr lang="hr-HR" dirty="0"/>
              <a:t>a što funkcionira po principu postupnosti i sistematičnosti.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dirty="0"/>
              <a:t>Integracija </a:t>
            </a:r>
            <a:r>
              <a:rPr lang="hr-HR" dirty="0" err="1"/>
              <a:t>kinestetičkog</a:t>
            </a:r>
            <a:r>
              <a:rPr lang="hr-HR" dirty="0"/>
              <a:t> treninga sa stabilizacijom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usvojiti svijest o sigurnim (pravilnim) položajima i pokretima, </a:t>
            </a:r>
          </a:p>
          <a:p>
            <a:r>
              <a:rPr lang="hr-HR" dirty="0"/>
              <a:t>naučiti klijenta osnovnim stabilizacijskim tehnikama za razvoj </a:t>
            </a:r>
            <a:r>
              <a:rPr lang="hr-HR" dirty="0" err="1"/>
              <a:t>neuro</a:t>
            </a:r>
            <a:r>
              <a:rPr lang="hr-HR" dirty="0"/>
              <a:t>-mišićne kontrole položaja segmenata </a:t>
            </a:r>
          </a:p>
          <a:p>
            <a:r>
              <a:rPr lang="hr-HR" dirty="0"/>
              <a:t>naučiti osnove mehanike valjanja, prijelaza iz ležećeg u sjedeći položaj, iz sjedećeg u stojeći položaj, a što se nadopunjava na slijedeći nivo o uspostavi regionalne stabilnosti i obrasca disanja.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Regionalna i </a:t>
            </a:r>
            <a:r>
              <a:rPr lang="hr-HR" dirty="0" err="1"/>
              <a:t>segmentalna</a:t>
            </a:r>
            <a:r>
              <a:rPr lang="hr-HR" dirty="0"/>
              <a:t> stabilnost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stabilizacija lumbalno-zdjelične regije - povećanjem </a:t>
            </a:r>
            <a:r>
              <a:rPr lang="hr-HR" dirty="0" err="1"/>
              <a:t>Intra</a:t>
            </a:r>
            <a:r>
              <a:rPr lang="hr-HR" dirty="0"/>
              <a:t>-abdominalnog pritiska - tlaka (IAP). </a:t>
            </a:r>
          </a:p>
          <a:p>
            <a:r>
              <a:rPr lang="hr-HR" dirty="0"/>
              <a:t>aktiviranjem abdominalnih mišića i na taj način zadržati naturalnu poziciju zdjelice, i ne dozvoliti kralježnici ekstenziju i bolan ili nestabilan pokret. </a:t>
            </a:r>
          </a:p>
          <a:p>
            <a:r>
              <a:rPr lang="hr-HR" dirty="0"/>
              <a:t>principu sistematičnosti, uspostaviti </a:t>
            </a:r>
            <a:r>
              <a:rPr lang="hr-HR" dirty="0" err="1"/>
              <a:t>segmentalnu</a:t>
            </a:r>
            <a:r>
              <a:rPr lang="hr-HR" dirty="0"/>
              <a:t> stabilizaciju potom regionalnu stabilnost i onda stabilnost cijelog tijela. </a:t>
            </a:r>
          </a:p>
          <a:p>
            <a:r>
              <a:rPr lang="hr-HR" dirty="0"/>
              <a:t>Ako gledamo naše tijelo tada govorimo o velikoj važnosti </a:t>
            </a:r>
            <a:r>
              <a:rPr lang="hr-HR" dirty="0" err="1"/>
              <a:t>segmentalne</a:t>
            </a:r>
            <a:r>
              <a:rPr lang="hr-HR" dirty="0"/>
              <a:t> stabilnosti pojedinog dijela kralježnice (lumbalne, vratne, grudne), potom pojedinu regiju kralježnice kad stabiliziramo povezati s stabilizacijom susjedne dvije regije, </a:t>
            </a:r>
            <a:r>
              <a:rPr lang="hr-HR" dirty="0" err="1"/>
              <a:t>itd</a:t>
            </a:r>
            <a:r>
              <a:rPr lang="hr-HR" dirty="0"/>
              <a:t>.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vorni">
  <a:themeElements>
    <a:clrScheme name="Izvorni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Izvorni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zvorni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2699</TotalTime>
  <Words>674</Words>
  <Application>Microsoft Office PowerPoint</Application>
  <PresentationFormat>On-screen Show (4:3)</PresentationFormat>
  <Paragraphs>66</Paragraphs>
  <Slides>23</Slides>
  <Notes>0</Notes>
  <HiddenSlides>0</HiddenSlides>
  <MMClips>8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Bookman Old Style</vt:lpstr>
      <vt:lpstr>Gill Sans MT</vt:lpstr>
      <vt:lpstr>Wingdings</vt:lpstr>
      <vt:lpstr>Wingdings 3</vt:lpstr>
      <vt:lpstr>Izvorni</vt:lpstr>
      <vt:lpstr>   </vt:lpstr>
      <vt:lpstr>Koncept DNS-a</vt:lpstr>
      <vt:lpstr>Razvojna kineziologija </vt:lpstr>
      <vt:lpstr>PowerPoint Presentation</vt:lpstr>
      <vt:lpstr>Razvoj posture nakon 5 godine</vt:lpstr>
      <vt:lpstr>Razvoj pravilne posture</vt:lpstr>
      <vt:lpstr>Kinestezija i postura</vt:lpstr>
      <vt:lpstr>Integracija kinestetičkog treninga sa stabilizacijom</vt:lpstr>
      <vt:lpstr>Regionalna i segmentalna stabilnost</vt:lpstr>
      <vt:lpstr>Regionalna i segmentalna stabilnost</vt:lpstr>
      <vt:lpstr>Regionalna i segmentalna stabilnost</vt:lpstr>
      <vt:lpstr>Regionalna i segmentalna stabilnost</vt:lpstr>
      <vt:lpstr>Obrazac disanja i IAP</vt:lpstr>
      <vt:lpstr>Intra-abdominalni tlak (pressure)  - IAP</vt:lpstr>
      <vt:lpstr>Abdominalno disanje</vt:lpstr>
      <vt:lpstr>Uključivanje dubokih fleksora vratne kralježnice</vt:lpstr>
      <vt:lpstr>Slijedeća faza progresije</vt:lpstr>
      <vt:lpstr>Pronirano ležeći</vt:lpstr>
      <vt:lpstr>Progresija u položaju</vt:lpstr>
      <vt:lpstr>Progresija prema zahtjevnijim položajima</vt:lpstr>
      <vt:lpstr>Progresija u položaju</vt:lpstr>
      <vt:lpstr>Lateralna stabilizacija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Razvoj kinestetičke osvješćenosti o pravilnom tjelesnom držanju kroz razvojne položaje DNSa (Dinamičke neuromišićne stabilizacije)</dc:title>
  <dc:creator>Maja</dc:creator>
  <cp:lastModifiedBy>Windows User</cp:lastModifiedBy>
  <cp:revision>52</cp:revision>
  <dcterms:created xsi:type="dcterms:W3CDTF">2019-05-29T07:57:27Z</dcterms:created>
  <dcterms:modified xsi:type="dcterms:W3CDTF">2019-06-04T13:18:00Z</dcterms:modified>
</cp:coreProperties>
</file>