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71" r:id="rId16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EEB6AB7-8458-4F07-9EA6-252583179250}" type="datetimeFigureOut">
              <a:rPr lang="hr-HR" smtClean="0"/>
              <a:t>4.6.2019.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F284E66-84D1-4D30-9FC4-7E27978DB6CA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2800" dirty="0"/>
              <a:t>MEĐUOVISNOST SPREMNOSTI ZA ŠKOLU, JEZIČNOG RAZVOJA, MORFOLOŠKIH KARAKTERISTIKA  I MOTORIČKOG RAZVOJA                </a:t>
            </a:r>
            <a:br>
              <a:rPr lang="hr-HR" sz="2800" dirty="0"/>
            </a:br>
            <a:r>
              <a:rPr lang="hr-HR" sz="2800" dirty="0"/>
              <a:t>                               DJECE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        Prof. dr. sc. Renata </a:t>
            </a:r>
            <a:r>
              <a:rPr lang="hr-HR" dirty="0" err="1"/>
              <a:t>Miljević</a:t>
            </a:r>
            <a:r>
              <a:rPr lang="hr-HR" dirty="0"/>
              <a:t>-</a:t>
            </a:r>
            <a:r>
              <a:rPr lang="hr-HR" dirty="0" err="1"/>
              <a:t>Riđički</a:t>
            </a:r>
            <a:endParaRPr lang="hr-HR" dirty="0"/>
          </a:p>
          <a:p>
            <a:r>
              <a:rPr lang="hr-HR" dirty="0"/>
              <a:t>     Učiteljski fakultet Sveučilišta u Zagrebu</a:t>
            </a:r>
          </a:p>
          <a:p>
            <a:r>
              <a:rPr lang="hr-HR" dirty="0"/>
              <a:t>                 </a:t>
            </a:r>
            <a:r>
              <a:rPr lang="hr-HR" dirty="0" err="1"/>
              <a:t>renata.miljevic</a:t>
            </a:r>
            <a:r>
              <a:rPr lang="hr-HR" dirty="0"/>
              <a:t>@</a:t>
            </a:r>
            <a:r>
              <a:rPr lang="hr-HR" dirty="0" err="1"/>
              <a:t>ufzg.hr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9350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Motoričke sposobnosti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hr-HR" dirty="0"/>
              <a:t> </a:t>
            </a:r>
          </a:p>
          <a:p>
            <a:r>
              <a:rPr lang="hr-HR" b="1" dirty="0"/>
              <a:t>Koordinacija: </a:t>
            </a:r>
          </a:p>
          <a:p>
            <a:pPr lvl="0"/>
            <a:r>
              <a:rPr lang="hr-HR" dirty="0"/>
              <a:t>guranje lopte oko stalaka rukama </a:t>
            </a:r>
          </a:p>
          <a:p>
            <a:pPr lvl="0"/>
            <a:r>
              <a:rPr lang="hr-HR" dirty="0"/>
              <a:t>guranje lopte oko stalaka nogama</a:t>
            </a:r>
          </a:p>
          <a:p>
            <a:pPr lvl="0"/>
            <a:r>
              <a:rPr lang="hr-HR" dirty="0"/>
              <a:t>četveronožno hodanje unatrag</a:t>
            </a:r>
          </a:p>
          <a:p>
            <a:r>
              <a:rPr lang="hr-HR" dirty="0"/>
              <a:t> </a:t>
            </a:r>
          </a:p>
          <a:p>
            <a:r>
              <a:rPr lang="hr-HR" b="1" dirty="0"/>
              <a:t>Gibljivost:     </a:t>
            </a:r>
          </a:p>
          <a:p>
            <a:pPr lvl="0"/>
            <a:r>
              <a:rPr lang="hr-HR" dirty="0" err="1"/>
              <a:t>iskret</a:t>
            </a:r>
            <a:r>
              <a:rPr lang="hr-HR" dirty="0"/>
              <a:t> s palicom</a:t>
            </a:r>
          </a:p>
          <a:p>
            <a:pPr lvl="0"/>
            <a:r>
              <a:rPr lang="hr-HR" dirty="0" err="1"/>
              <a:t>pretklon</a:t>
            </a:r>
            <a:r>
              <a:rPr lang="hr-HR" dirty="0"/>
              <a:t>  u </a:t>
            </a:r>
            <a:r>
              <a:rPr lang="hr-HR" dirty="0" err="1"/>
              <a:t>sjedu</a:t>
            </a:r>
            <a:r>
              <a:rPr lang="hr-HR" dirty="0"/>
              <a:t> </a:t>
            </a:r>
            <a:r>
              <a:rPr lang="hr-HR" dirty="0" err="1"/>
              <a:t>raznožno</a:t>
            </a:r>
            <a:r>
              <a:rPr lang="hr-HR" dirty="0"/>
              <a:t> </a:t>
            </a:r>
          </a:p>
          <a:p>
            <a:pPr lvl="0"/>
            <a:r>
              <a:rPr lang="hr-HR" dirty="0" err="1"/>
              <a:t>pretklon</a:t>
            </a:r>
            <a:r>
              <a:rPr lang="hr-HR" dirty="0"/>
              <a:t> na klupici,</a:t>
            </a:r>
          </a:p>
          <a:p>
            <a:r>
              <a:rPr lang="hr-HR" dirty="0"/>
              <a:t> </a:t>
            </a:r>
          </a:p>
          <a:p>
            <a:r>
              <a:rPr lang="hr-HR" b="1" dirty="0"/>
              <a:t>Snaga:     </a:t>
            </a:r>
          </a:p>
          <a:p>
            <a:pPr lvl="0"/>
            <a:r>
              <a:rPr lang="hr-HR" dirty="0"/>
              <a:t>trčanje deset metara</a:t>
            </a:r>
          </a:p>
          <a:p>
            <a:pPr lvl="0"/>
            <a:r>
              <a:rPr lang="hr-HR" dirty="0"/>
              <a:t>skok udalj iz mjesta</a:t>
            </a:r>
          </a:p>
          <a:p>
            <a:pPr lvl="0"/>
            <a:r>
              <a:rPr lang="hr-HR" dirty="0"/>
              <a:t>podizanje trupa </a:t>
            </a:r>
          </a:p>
          <a:p>
            <a:pPr lvl="0"/>
            <a:r>
              <a:rPr lang="hr-HR" b="1" dirty="0"/>
              <a:t> </a:t>
            </a:r>
          </a:p>
          <a:p>
            <a:r>
              <a:rPr lang="hr-HR" b="1" dirty="0"/>
              <a:t>Agilnost:        </a:t>
            </a:r>
          </a:p>
          <a:p>
            <a:pPr lvl="0"/>
            <a:r>
              <a:rPr lang="hr-HR" dirty="0"/>
              <a:t>koraci u stranu</a:t>
            </a:r>
          </a:p>
          <a:p>
            <a:pPr lvl="0"/>
            <a:r>
              <a:rPr lang="hr-HR" dirty="0"/>
              <a:t>obilazak oko stalaka </a:t>
            </a:r>
          </a:p>
          <a:p>
            <a:pPr lvl="0"/>
            <a:r>
              <a:rPr lang="hr-HR" dirty="0"/>
              <a:t>osmica sa sagibanjem </a:t>
            </a:r>
          </a:p>
          <a:p>
            <a:pPr lvl="0"/>
            <a:r>
              <a:rPr lang="hr-HR" dirty="0"/>
              <a:t> </a:t>
            </a:r>
          </a:p>
          <a:p>
            <a:r>
              <a:rPr lang="hr-HR" b="1" dirty="0"/>
              <a:t>Preciznost:   </a:t>
            </a:r>
          </a:p>
          <a:p>
            <a:pPr lvl="0"/>
            <a:r>
              <a:rPr lang="hr-HR" dirty="0"/>
              <a:t>gađanje lopticom u cilj </a:t>
            </a:r>
          </a:p>
          <a:p>
            <a:pPr lvl="0"/>
            <a:r>
              <a:rPr lang="hr-HR" dirty="0"/>
              <a:t>gađanje u okvir </a:t>
            </a:r>
          </a:p>
          <a:p>
            <a:pPr lvl="0"/>
            <a:r>
              <a:rPr lang="hr-HR" dirty="0"/>
              <a:t>ciljanje sa štapom </a:t>
            </a:r>
          </a:p>
          <a:p>
            <a:pPr lvl="0"/>
            <a:r>
              <a:rPr lang="hr-HR" dirty="0"/>
              <a:t> </a:t>
            </a:r>
          </a:p>
          <a:p>
            <a:r>
              <a:rPr lang="hr-HR" dirty="0"/>
              <a:t> </a:t>
            </a:r>
            <a:r>
              <a:rPr lang="hr-HR" b="1" dirty="0"/>
              <a:t>Ravnoteža</a:t>
            </a:r>
          </a:p>
          <a:p>
            <a:pPr lvl="0"/>
            <a:r>
              <a:rPr lang="hr-HR" dirty="0"/>
              <a:t>stajanje jednom nogom uzduž klupe za mjerenje ravnoteže</a:t>
            </a:r>
          </a:p>
          <a:p>
            <a:pPr lvl="0"/>
            <a:r>
              <a:rPr lang="hr-HR" dirty="0"/>
              <a:t>stajanje obim nogama poprečno na smjer  klupe za mjerenje ravnoteže </a:t>
            </a:r>
          </a:p>
          <a:p>
            <a:pPr lvl="0"/>
            <a:r>
              <a:rPr lang="hr-HR" dirty="0"/>
              <a:t>stajanje jednom nogom poprečno na smjer  klupe za mjerenje  ravnoteže  </a:t>
            </a:r>
          </a:p>
        </p:txBody>
      </p:sp>
    </p:spTree>
    <p:extLst>
      <p:ext uri="{BB962C8B-B14F-4D97-AF65-F5344CB8AC3E}">
        <p14:creationId xmlns:p14="http://schemas.microsoft.com/office/powerpoint/2010/main" val="2494723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Govorne sposobnosti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 </a:t>
            </a:r>
          </a:p>
          <a:p>
            <a:pPr lvl="0"/>
            <a:r>
              <a:rPr lang="hr-HR" dirty="0"/>
              <a:t>Izgovor - roditeljska procjena</a:t>
            </a:r>
          </a:p>
          <a:p>
            <a:pPr lvl="0"/>
            <a:r>
              <a:rPr lang="hr-HR" dirty="0"/>
              <a:t>Rječnik  – roditeljska procjena</a:t>
            </a:r>
          </a:p>
        </p:txBody>
      </p:sp>
    </p:spTree>
    <p:extLst>
      <p:ext uri="{BB962C8B-B14F-4D97-AF65-F5344CB8AC3E}">
        <p14:creationId xmlns:p14="http://schemas.microsoft.com/office/powerpoint/2010/main" val="346256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Rezultati: statistički značajna povezanost između sljedećih varijabli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dirty="0"/>
              <a:t>Morfološke karakteristike (visina,  sjedeća visina, dužina ruke), Test spajanja točaka (TSS-T) i Perceptivni test (TSS-P)</a:t>
            </a:r>
          </a:p>
          <a:p>
            <a:pPr lvl="0"/>
            <a:r>
              <a:rPr lang="hr-HR" altLang="sr-Latn-RS" dirty="0"/>
              <a:t>Ravnoteža i </a:t>
            </a:r>
            <a:r>
              <a:rPr lang="hr-HR" dirty="0"/>
              <a:t>TSS – ukupan rezultat na testu spremnosti za školu, </a:t>
            </a:r>
            <a:r>
              <a:rPr lang="hr-HR" altLang="sr-Latn-RS" dirty="0"/>
              <a:t>Test precrtavanja (TSS-C) i Test spajanja točaka (TSS-T)</a:t>
            </a:r>
          </a:p>
          <a:p>
            <a:pPr lvl="0"/>
            <a:r>
              <a:rPr lang="hr-HR" altLang="sr-Latn-RS" dirty="0"/>
              <a:t>Roditeljska procjena rječnika i izgovora i Test spajanja točaka </a:t>
            </a:r>
            <a:r>
              <a:rPr lang="en-US" altLang="sr-Latn-RS" dirty="0"/>
              <a:t>(TSS-T</a:t>
            </a:r>
            <a:r>
              <a:rPr lang="hr-HR" altLang="sr-Latn-R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19733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za kraj - Malešnice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/>
              <a:t>Stari palac kruha prosi</a:t>
            </a:r>
          </a:p>
          <a:p>
            <a:r>
              <a:rPr lang="hr-HR" i="1" dirty="0"/>
              <a:t>Kažiprst ga kući nosi</a:t>
            </a:r>
          </a:p>
          <a:p>
            <a:r>
              <a:rPr lang="hr-HR" i="1" dirty="0"/>
              <a:t>Srednjak šuti pa se ljuti</a:t>
            </a:r>
          </a:p>
          <a:p>
            <a:r>
              <a:rPr lang="hr-HR" i="1" dirty="0"/>
              <a:t>Što prstenjak sve izjeda</a:t>
            </a:r>
          </a:p>
          <a:p>
            <a:r>
              <a:rPr lang="hr-HR" i="1" dirty="0"/>
              <a:t>I malome ništa ne da</a:t>
            </a:r>
          </a:p>
          <a:p>
            <a:endParaRPr lang="hr-HR" i="1" dirty="0"/>
          </a:p>
          <a:p>
            <a:endParaRPr lang="hr-HR" i="1" dirty="0"/>
          </a:p>
          <a:p>
            <a:r>
              <a:rPr lang="hr-HR" i="1" dirty="0"/>
              <a:t>(Ljudevit </a:t>
            </a:r>
            <a:r>
              <a:rPr lang="hr-HR" i="1" dirty="0" err="1"/>
              <a:t>Varjačić</a:t>
            </a:r>
            <a:r>
              <a:rPr lang="hr-HR" i="1" dirty="0"/>
              <a:t>, Prsti)</a:t>
            </a:r>
          </a:p>
        </p:txBody>
      </p:sp>
    </p:spTree>
    <p:extLst>
      <p:ext uri="{BB962C8B-B14F-4D97-AF65-F5344CB8AC3E}">
        <p14:creationId xmlns:p14="http://schemas.microsoft.com/office/powerpoint/2010/main" val="4176150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Aspekti vezani uz </a:t>
            </a:r>
            <a:r>
              <a:rPr lang="hr-HR"/>
              <a:t>malešnice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hr-HR" dirty="0"/>
              <a:t>emocionalni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motorički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senzorički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kognitivni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err="1"/>
              <a:t>neuropsihološki</a:t>
            </a:r>
            <a:endParaRPr lang="hr-HR" dirty="0"/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jezični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0" indent="0">
              <a:buNone/>
            </a:pPr>
            <a:r>
              <a:rPr lang="hr-HR" dirty="0"/>
              <a:t>Razna istraživanja dokazala su međuovisnost navedenih aspekata. </a:t>
            </a:r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 marL="457200" indent="-457200">
              <a:buFont typeface="+mj-lt"/>
              <a:buAutoNum type="arabicPeriod"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7014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Horvat, V. (2010). </a:t>
            </a:r>
            <a:r>
              <a:rPr lang="hr-HR" i="1" dirty="0"/>
              <a:t>Relacije između morfoloških i motoričkih dimenzija te spremnosti za školu djece predškolske dobi, </a:t>
            </a:r>
            <a:r>
              <a:rPr lang="hr-HR" dirty="0"/>
              <a:t>Doktorska disertacija, Zagreb: Sveučilište u Zagrebu, Kineziološki fakultet</a:t>
            </a:r>
          </a:p>
          <a:p>
            <a:pPr lvl="0"/>
            <a:r>
              <a:rPr lang="hr-HR" dirty="0" err="1"/>
              <a:t>Miljević</a:t>
            </a:r>
            <a:r>
              <a:rPr lang="hr-HR" dirty="0"/>
              <a:t>-</a:t>
            </a:r>
            <a:r>
              <a:rPr lang="hr-HR" dirty="0" err="1"/>
              <a:t>Riđički</a:t>
            </a:r>
            <a:r>
              <a:rPr lang="hr-HR" dirty="0"/>
              <a:t>, R.,  Horvat, V., </a:t>
            </a:r>
            <a:r>
              <a:rPr lang="hr-HR" dirty="0" err="1"/>
              <a:t>Velički</a:t>
            </a:r>
            <a:r>
              <a:rPr lang="hr-HR" dirty="0"/>
              <a:t>, V. (2011). </a:t>
            </a:r>
            <a:r>
              <a:rPr lang="hr-HR" i="1" dirty="0" err="1"/>
              <a:t>Interdependence</a:t>
            </a:r>
            <a:r>
              <a:rPr lang="hr-HR" i="1" dirty="0"/>
              <a:t> </a:t>
            </a:r>
            <a:r>
              <a:rPr lang="hr-HR" i="1" dirty="0" err="1"/>
              <a:t>between</a:t>
            </a:r>
            <a:r>
              <a:rPr lang="hr-HR" i="1" dirty="0"/>
              <a:t> </a:t>
            </a:r>
            <a:r>
              <a:rPr lang="hr-HR" i="1" dirty="0" err="1"/>
              <a:t>school</a:t>
            </a:r>
            <a:r>
              <a:rPr lang="hr-HR" i="1" dirty="0"/>
              <a:t> </a:t>
            </a:r>
            <a:r>
              <a:rPr lang="hr-HR" i="1" dirty="0" err="1"/>
              <a:t>readiness</a:t>
            </a:r>
            <a:r>
              <a:rPr lang="hr-HR" i="1" dirty="0"/>
              <a:t>, </a:t>
            </a:r>
            <a:r>
              <a:rPr lang="hr-HR" i="1" dirty="0" err="1"/>
              <a:t>language</a:t>
            </a:r>
            <a:r>
              <a:rPr lang="hr-HR" i="1" dirty="0"/>
              <a:t> </a:t>
            </a:r>
            <a:r>
              <a:rPr lang="hr-HR" i="1" dirty="0" err="1"/>
              <a:t>development</a:t>
            </a:r>
            <a:r>
              <a:rPr lang="hr-HR" i="1" dirty="0"/>
              <a:t> </a:t>
            </a:r>
            <a:r>
              <a:rPr lang="hr-HR" i="1" dirty="0" err="1"/>
              <a:t>and</a:t>
            </a:r>
            <a:r>
              <a:rPr lang="hr-HR" i="1" dirty="0"/>
              <a:t> </a:t>
            </a:r>
            <a:r>
              <a:rPr lang="hr-HR" i="1" dirty="0" err="1"/>
              <a:t>morphological</a:t>
            </a:r>
            <a:r>
              <a:rPr lang="hr-HR" i="1" dirty="0"/>
              <a:t> </a:t>
            </a:r>
            <a:r>
              <a:rPr lang="hr-HR" i="1" dirty="0" err="1"/>
              <a:t>and</a:t>
            </a:r>
            <a:r>
              <a:rPr lang="hr-HR" i="1" dirty="0"/>
              <a:t> motor </a:t>
            </a:r>
            <a:r>
              <a:rPr lang="hr-HR" i="1" dirty="0" err="1"/>
              <a:t>development</a:t>
            </a:r>
            <a:r>
              <a:rPr lang="hr-HR" dirty="0"/>
              <a:t>/ 21st </a:t>
            </a:r>
            <a:r>
              <a:rPr lang="hr-HR" dirty="0" err="1"/>
              <a:t>annual</a:t>
            </a:r>
            <a:r>
              <a:rPr lang="hr-HR" dirty="0"/>
              <a:t> </a:t>
            </a:r>
            <a:r>
              <a:rPr lang="hr-HR" dirty="0" err="1"/>
              <a:t>conference</a:t>
            </a:r>
            <a:r>
              <a:rPr lang="hr-HR" dirty="0"/>
              <a:t> EECERA 2011  </a:t>
            </a:r>
            <a:r>
              <a:rPr lang="hr-HR" dirty="0" err="1"/>
              <a:t>Geneva</a:t>
            </a:r>
            <a:r>
              <a:rPr lang="hr-HR" dirty="0"/>
              <a:t> CONFERENCE BOOK </a:t>
            </a:r>
            <a:r>
              <a:rPr lang="hr-HR" dirty="0" err="1"/>
              <a:t>Education</a:t>
            </a:r>
            <a:r>
              <a:rPr lang="hr-HR" dirty="0"/>
              <a:t> </a:t>
            </a:r>
            <a:r>
              <a:rPr lang="hr-HR" dirty="0" err="1"/>
              <a:t>from</a:t>
            </a:r>
            <a:r>
              <a:rPr lang="hr-HR" dirty="0"/>
              <a:t> </a:t>
            </a:r>
            <a:r>
              <a:rPr lang="hr-HR" dirty="0" err="1"/>
              <a:t>birth</a:t>
            </a:r>
            <a:r>
              <a:rPr lang="hr-HR" dirty="0"/>
              <a:t>: </a:t>
            </a:r>
            <a:r>
              <a:rPr lang="hr-HR" dirty="0" err="1"/>
              <a:t>Research</a:t>
            </a:r>
            <a:r>
              <a:rPr lang="hr-HR" dirty="0"/>
              <a:t>, </a:t>
            </a:r>
            <a:r>
              <a:rPr lang="hr-HR" dirty="0" err="1"/>
              <a:t>Practices</a:t>
            </a:r>
            <a:r>
              <a:rPr lang="hr-HR" dirty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Educational</a:t>
            </a:r>
            <a:r>
              <a:rPr lang="hr-HR" dirty="0"/>
              <a:t> </a:t>
            </a:r>
            <a:r>
              <a:rPr lang="hr-HR" dirty="0" err="1"/>
              <a:t>policy</a:t>
            </a:r>
            <a:r>
              <a:rPr lang="hr-HR" dirty="0"/>
              <a:t> /EECERA </a:t>
            </a:r>
            <a:r>
              <a:rPr lang="hr-HR" dirty="0" err="1"/>
              <a:t>Scientific</a:t>
            </a:r>
            <a:r>
              <a:rPr lang="hr-HR" dirty="0"/>
              <a:t> </a:t>
            </a:r>
            <a:r>
              <a:rPr lang="hr-HR" dirty="0" err="1"/>
              <a:t>Committee</a:t>
            </a:r>
            <a:r>
              <a:rPr lang="hr-HR" dirty="0"/>
              <a:t> (</a:t>
            </a:r>
            <a:r>
              <a:rPr lang="hr-HR" dirty="0" err="1"/>
              <a:t>Ed</a:t>
            </a:r>
            <a:r>
              <a:rPr lang="hr-HR" dirty="0"/>
              <a:t>.) p. 277.</a:t>
            </a:r>
            <a:endParaRPr lang="hr-HR" i="1" dirty="0"/>
          </a:p>
          <a:p>
            <a:r>
              <a:rPr lang="hr-HR" dirty="0" err="1"/>
              <a:t>Velički</a:t>
            </a:r>
            <a:r>
              <a:rPr lang="hr-HR" dirty="0"/>
              <a:t>, V. i </a:t>
            </a:r>
            <a:r>
              <a:rPr lang="hr-HR" dirty="0" err="1"/>
              <a:t>Katarinčić</a:t>
            </a:r>
            <a:r>
              <a:rPr lang="hr-HR" dirty="0"/>
              <a:t>, I. (2014). </a:t>
            </a:r>
            <a:r>
              <a:rPr lang="hr-HR" i="1" dirty="0"/>
              <a:t>Stihovi u pokretu, </a:t>
            </a:r>
            <a:r>
              <a:rPr lang="hr-HR" dirty="0"/>
              <a:t>Zagreb:</a:t>
            </a:r>
          </a:p>
          <a:p>
            <a:pPr marL="0" indent="0">
              <a:buNone/>
            </a:pPr>
            <a:r>
              <a:rPr lang="hr-HR" dirty="0"/>
              <a:t>   Alfa</a:t>
            </a:r>
          </a:p>
        </p:txBody>
      </p:sp>
    </p:spTree>
    <p:extLst>
      <p:ext uri="{BB962C8B-B14F-4D97-AF65-F5344CB8AC3E}">
        <p14:creationId xmlns:p14="http://schemas.microsoft.com/office/powerpoint/2010/main" val="553266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Breckenridge i Vincent o dječjem razvoju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i="1" dirty="0"/>
              <a:t>Čovjek se sastoji od mnogo dijelova koji djeluju integrirano. Njegove su intelektualne sposobnosti povezane s fizičkim zdravljem; emocije jako utječu na fizičko zdravlje, školski uspjeh ili neuspjeh, fizičko zdravlje ili intelektualne sposobnosti utječu na emocije. Njegov je rast produkt povijesti njegove obitelji, njegovog vlastitog života, mentalnih zadovoljstava i napora. Način na koji provodi dan odražava sve faze rasta i obratno, krivulja i brzina rasta utječu na njegove reakcije na dnevni raspored. Fizičko zdravlje, intelektualne sposobnosti, interes za rad ili igru i emocionalna sloboda te udovoljavanje zahtjevima škole duboko i stalno utječu na to što će se postići u školi, u igri ili bilo čemu drugom u životu. </a:t>
            </a:r>
          </a:p>
        </p:txBody>
      </p:sp>
    </p:spTree>
    <p:extLst>
      <p:ext uri="{BB962C8B-B14F-4D97-AF65-F5344CB8AC3E}">
        <p14:creationId xmlns:p14="http://schemas.microsoft.com/office/powerpoint/2010/main" val="3030695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Pristup prema područjima razvoja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tjelesni (motorički)</a:t>
            </a:r>
          </a:p>
          <a:p>
            <a:r>
              <a:rPr lang="hr-HR" dirty="0"/>
              <a:t>spoznajni (moralni)</a:t>
            </a:r>
          </a:p>
          <a:p>
            <a:r>
              <a:rPr lang="hr-HR" dirty="0"/>
              <a:t>emocionalni</a:t>
            </a:r>
          </a:p>
          <a:p>
            <a:r>
              <a:rPr lang="hr-HR" dirty="0"/>
              <a:t>socijalni</a:t>
            </a:r>
          </a:p>
          <a:p>
            <a:r>
              <a:rPr lang="hr-HR" dirty="0"/>
              <a:t>govor</a:t>
            </a:r>
          </a:p>
          <a:p>
            <a:r>
              <a:rPr lang="hr-HR" dirty="0"/>
              <a:t>igra</a:t>
            </a:r>
          </a:p>
          <a:p>
            <a:r>
              <a:rPr lang="hr-HR" dirty="0"/>
              <a:t>posebne sposobnosti – likovne, glazbene i sl. </a:t>
            </a:r>
          </a:p>
          <a:p>
            <a:endParaRPr lang="hr-HR" dirty="0"/>
          </a:p>
          <a:p>
            <a:r>
              <a:rPr lang="hr-HR" dirty="0"/>
              <a:t>Svaka razvojna intervencija u bilo kojem području razvoja utječe na sva područja razvoja. </a:t>
            </a:r>
          </a:p>
        </p:txBody>
      </p:sp>
    </p:spTree>
    <p:extLst>
      <p:ext uri="{BB962C8B-B14F-4D97-AF65-F5344CB8AC3E}">
        <p14:creationId xmlns:p14="http://schemas.microsoft.com/office/powerpoint/2010/main" val="3158498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Primjeri rezultata istraživanja povezanosti različitih aspekata razvoja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kod djece koja su svakodnevno sudjelovala u desetominutnom programu tjelesnog vježbanja, značajno su se poboljšale vještine čitanja, pisanja i crtanja </a:t>
            </a:r>
          </a:p>
          <a:p>
            <a:r>
              <a:rPr lang="hr-HR" dirty="0"/>
              <a:t>organizirano svakodnevno tjelesno vježbanje tijekom godine dana može značajno utjecati na razvoj motoričkih sposobnosti predškolske djece</a:t>
            </a:r>
          </a:p>
          <a:p>
            <a:r>
              <a:rPr lang="hr-HR" dirty="0"/>
              <a:t>kod predškolske djece stare između 5 i 6 godina pokazala se značajna povezanost između kognitivnih karakteristika i latentnih dimenzija motoričkih sposobnosti</a:t>
            </a:r>
          </a:p>
          <a:p>
            <a:r>
              <a:rPr lang="hr-HR" dirty="0"/>
              <a:t>morfološke karakteristike povezane  su s motoričkim sposobnostima</a:t>
            </a:r>
          </a:p>
          <a:p>
            <a:r>
              <a:rPr lang="hr-HR" dirty="0"/>
              <a:t>postoji utjecaj morfoloških i motoričkih obilježja na spremnost za školu</a:t>
            </a:r>
          </a:p>
          <a:p>
            <a:r>
              <a:rPr lang="hr-HR" dirty="0"/>
              <a:t>fina motorika prstiju povezana je s govorom</a:t>
            </a:r>
          </a:p>
        </p:txBody>
      </p:sp>
    </p:spTree>
    <p:extLst>
      <p:ext uri="{BB962C8B-B14F-4D97-AF65-F5344CB8AC3E}">
        <p14:creationId xmlns:p14="http://schemas.microsoft.com/office/powerpoint/2010/main" val="1495166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Povezanost govora i pokreta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Ispitivanja ruske psihologinje </a:t>
            </a:r>
            <a:r>
              <a:rPr lang="hr-HR" dirty="0" err="1"/>
              <a:t>Kolzowe</a:t>
            </a:r>
            <a:r>
              <a:rPr lang="hr-HR" dirty="0"/>
              <a:t> dovela su do sljedećeg zaključka:</a:t>
            </a:r>
          </a:p>
          <a:p>
            <a:r>
              <a:rPr lang="hr-HR" i="1" dirty="0"/>
              <a:t>Kad govorimo o razdoblju pripreme za aktivni govor djeteta, ne smijemo uvažavati samo trening govornog aparata, već moramo misliti i na pokrete prstiju.</a:t>
            </a:r>
          </a:p>
        </p:txBody>
      </p:sp>
    </p:spTree>
    <p:extLst>
      <p:ext uri="{BB962C8B-B14F-4D97-AF65-F5344CB8AC3E}">
        <p14:creationId xmlns:p14="http://schemas.microsoft.com/office/powerpoint/2010/main" val="3289820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Međuovisnost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Ispituju se:</a:t>
            </a:r>
          </a:p>
          <a:p>
            <a:r>
              <a:rPr lang="hr-HR" dirty="0"/>
              <a:t>pripremljenost za školu</a:t>
            </a:r>
          </a:p>
          <a:p>
            <a:r>
              <a:rPr lang="hr-HR" dirty="0"/>
              <a:t>motoričke sposobnosti</a:t>
            </a:r>
          </a:p>
          <a:p>
            <a:r>
              <a:rPr lang="hr-HR" dirty="0"/>
              <a:t>morfološke karakteristike</a:t>
            </a:r>
          </a:p>
          <a:p>
            <a:r>
              <a:rPr lang="hr-HR" dirty="0"/>
              <a:t>govorne sposobnosti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i njihova povezanost.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hr-HR" dirty="0"/>
              <a:t>Ispituju stručnjaci različitih profila:</a:t>
            </a:r>
          </a:p>
          <a:p>
            <a:pPr marL="285750" indent="-285750">
              <a:buFontTx/>
              <a:buChar char="-"/>
            </a:pPr>
            <a:r>
              <a:rPr lang="hr-HR" dirty="0"/>
              <a:t>kineziolog</a:t>
            </a:r>
          </a:p>
          <a:p>
            <a:pPr marL="285750" indent="-285750">
              <a:buFontTx/>
              <a:buChar char="-"/>
            </a:pPr>
            <a:r>
              <a:rPr lang="hr-HR" dirty="0"/>
              <a:t>metodičar hrvatskog jezika</a:t>
            </a:r>
          </a:p>
          <a:p>
            <a:pPr marL="285750" indent="-285750">
              <a:buFontTx/>
              <a:buChar char="-"/>
            </a:pPr>
            <a:r>
              <a:rPr lang="hr-HR" dirty="0"/>
              <a:t>psiholog</a:t>
            </a:r>
          </a:p>
        </p:txBody>
      </p:sp>
    </p:spTree>
    <p:extLst>
      <p:ext uri="{BB962C8B-B14F-4D97-AF65-F5344CB8AC3E}">
        <p14:creationId xmlns:p14="http://schemas.microsoft.com/office/powerpoint/2010/main" val="314072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Uzorak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sr-Latn-RS" dirty="0"/>
              <a:t>56 </a:t>
            </a:r>
            <a:r>
              <a:rPr lang="hr-HR" altLang="sr-Latn-RS" dirty="0"/>
              <a:t>predškolske djece zagrebačkih vrtića</a:t>
            </a:r>
          </a:p>
          <a:p>
            <a:r>
              <a:rPr lang="en-US" altLang="sr-Latn-RS" dirty="0"/>
              <a:t>6-7 </a:t>
            </a:r>
            <a:r>
              <a:rPr lang="hr-HR" altLang="sr-Latn-RS" dirty="0"/>
              <a:t>godina stari</a:t>
            </a:r>
          </a:p>
          <a:p>
            <a:r>
              <a:rPr lang="en-US" altLang="sr-Latn-RS" dirty="0"/>
              <a:t>28 </a:t>
            </a:r>
            <a:r>
              <a:rPr lang="hr-HR" altLang="sr-Latn-RS" dirty="0"/>
              <a:t>dječaka</a:t>
            </a:r>
          </a:p>
          <a:p>
            <a:r>
              <a:rPr lang="en-US" altLang="sr-Latn-RS" dirty="0"/>
              <a:t>28</a:t>
            </a:r>
            <a:r>
              <a:rPr lang="hr-HR" altLang="sr-Latn-RS" dirty="0"/>
              <a:t> djevojčica</a:t>
            </a:r>
            <a:endParaRPr lang="en-US" altLang="sr-Latn-RS" dirty="0"/>
          </a:p>
        </p:txBody>
      </p:sp>
    </p:spTree>
    <p:extLst>
      <p:ext uri="{BB962C8B-B14F-4D97-AF65-F5344CB8AC3E}">
        <p14:creationId xmlns:p14="http://schemas.microsoft.com/office/powerpoint/2010/main" val="4190620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Pripremljenost za školu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V. Vlahović-</a:t>
            </a:r>
            <a:r>
              <a:rPr lang="hr-HR" dirty="0" err="1"/>
              <a:t>Štetić</a:t>
            </a:r>
            <a:r>
              <a:rPr lang="hr-HR" dirty="0"/>
              <a:t>, V. </a:t>
            </a:r>
            <a:r>
              <a:rPr lang="hr-HR" dirty="0" err="1"/>
              <a:t>Vizek</a:t>
            </a:r>
            <a:r>
              <a:rPr lang="hr-HR" dirty="0"/>
              <a:t>-Vidović, L. Arambašić, Ž. </a:t>
            </a:r>
            <a:r>
              <a:rPr lang="hr-HR" dirty="0" err="1"/>
              <a:t>Miharija</a:t>
            </a:r>
            <a:r>
              <a:rPr lang="hr-HR" dirty="0"/>
              <a:t>. „Test spremnosti za školu“, sastoji se od pet </a:t>
            </a:r>
            <a:r>
              <a:rPr lang="hr-HR" dirty="0" err="1"/>
              <a:t>subtestova</a:t>
            </a:r>
            <a:r>
              <a:rPr lang="hr-HR" dirty="0"/>
              <a:t>:</a:t>
            </a:r>
          </a:p>
          <a:p>
            <a:pPr lvl="0"/>
            <a:r>
              <a:rPr lang="hr-HR" dirty="0"/>
              <a:t>perceptivni test (TSS – P)</a:t>
            </a:r>
          </a:p>
          <a:p>
            <a:pPr lvl="0"/>
            <a:r>
              <a:rPr lang="hr-HR" dirty="0"/>
              <a:t>test poznavanja činjenica (TSŠ – CC) </a:t>
            </a:r>
          </a:p>
          <a:p>
            <a:pPr lvl="0"/>
            <a:r>
              <a:rPr lang="hr-HR" dirty="0"/>
              <a:t>numerički test (TSS – N) </a:t>
            </a:r>
          </a:p>
          <a:p>
            <a:pPr lvl="0"/>
            <a:r>
              <a:rPr lang="hr-HR" dirty="0"/>
              <a:t>test spajanja točaka (TSS – T) </a:t>
            </a:r>
          </a:p>
          <a:p>
            <a:pPr lvl="0"/>
            <a:r>
              <a:rPr lang="hr-HR" dirty="0"/>
              <a:t>test precrtavanja (TSŠ – C) </a:t>
            </a:r>
          </a:p>
          <a:p>
            <a:pPr lvl="0"/>
            <a:r>
              <a:rPr lang="hr-HR" dirty="0"/>
              <a:t>TSS – ukupan rezultat na testu spremnosti za školu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730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Morfološke karakteristike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 </a:t>
            </a:r>
          </a:p>
          <a:p>
            <a:pPr lvl="3"/>
            <a:r>
              <a:rPr lang="hr-HR" dirty="0"/>
              <a:t>visina </a:t>
            </a:r>
          </a:p>
          <a:p>
            <a:pPr lvl="3"/>
            <a:r>
              <a:rPr lang="hr-HR" dirty="0"/>
              <a:t>masa </a:t>
            </a:r>
          </a:p>
          <a:p>
            <a:pPr lvl="3"/>
            <a:r>
              <a:rPr lang="hr-HR" dirty="0"/>
              <a:t>sjedeća visina </a:t>
            </a:r>
          </a:p>
          <a:p>
            <a:pPr lvl="3"/>
            <a:r>
              <a:rPr lang="hr-HR" dirty="0"/>
              <a:t>dužina ruke </a:t>
            </a:r>
          </a:p>
          <a:p>
            <a:pPr lvl="3"/>
            <a:r>
              <a:rPr lang="hr-HR" dirty="0"/>
              <a:t>kožni nabor nadlaktice </a:t>
            </a:r>
          </a:p>
          <a:p>
            <a:pPr lvl="3"/>
            <a:r>
              <a:rPr lang="hr-HR" dirty="0"/>
              <a:t>kožni nabor na trbuhu </a:t>
            </a:r>
          </a:p>
          <a:p>
            <a:pPr lvl="3"/>
            <a:r>
              <a:rPr lang="hr-HR" dirty="0"/>
              <a:t>kožni nabor na leđima</a:t>
            </a:r>
          </a:p>
          <a:p>
            <a:pPr lvl="3"/>
            <a:r>
              <a:rPr lang="hr-HR" dirty="0"/>
              <a:t>kožni nabor na potkoljenici </a:t>
            </a:r>
          </a:p>
          <a:p>
            <a:pPr lvl="3"/>
            <a:r>
              <a:rPr lang="hr-HR" dirty="0"/>
              <a:t>opseg nadlaktice opružene </a:t>
            </a:r>
          </a:p>
          <a:p>
            <a:pPr lvl="3"/>
            <a:r>
              <a:rPr lang="hr-HR" dirty="0"/>
              <a:t>opseg podlaktice</a:t>
            </a:r>
          </a:p>
          <a:p>
            <a:pPr lvl="3"/>
            <a:r>
              <a:rPr lang="hr-HR" dirty="0"/>
              <a:t>opseg natkoljenice </a:t>
            </a:r>
          </a:p>
          <a:p>
            <a:pPr lvl="3"/>
            <a:r>
              <a:rPr lang="hr-HR" dirty="0"/>
              <a:t>opseg potkoljenice</a:t>
            </a:r>
          </a:p>
          <a:p>
            <a:pPr lvl="3"/>
            <a:r>
              <a:rPr lang="hr-HR" dirty="0"/>
              <a:t>širina kukova </a:t>
            </a:r>
          </a:p>
          <a:p>
            <a:pPr lvl="3"/>
            <a:r>
              <a:rPr lang="hr-HR" dirty="0"/>
              <a:t>širina ramena </a:t>
            </a:r>
          </a:p>
          <a:p>
            <a:pPr lvl="3"/>
            <a:r>
              <a:rPr lang="hr-HR" dirty="0"/>
              <a:t>indeks tjelesne mase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53973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snoća">
  <a:themeElements>
    <a:clrScheme name="Jasnoća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asnoć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177</TotalTime>
  <Words>677</Words>
  <Application>Microsoft Office PowerPoint</Application>
  <PresentationFormat>On-screen Show (4:3)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Wingdings</vt:lpstr>
      <vt:lpstr>Jasnoća</vt:lpstr>
      <vt:lpstr>MEĐUOVISNOST SPREMNOSTI ZA ŠKOLU, JEZIČNOG RAZVOJA, MORFOLOŠKIH KARAKTERISTIKA  I MOTORIČKOG RAZVOJA                                                DJECE</vt:lpstr>
      <vt:lpstr>Breckenridge i Vincent o dječjem razvoju</vt:lpstr>
      <vt:lpstr>Pristup prema područjima razvoja</vt:lpstr>
      <vt:lpstr>Primjeri rezultata istraživanja povezanosti različitih aspekata razvoja</vt:lpstr>
      <vt:lpstr>Povezanost govora i pokreta</vt:lpstr>
      <vt:lpstr>Međuovisnost</vt:lpstr>
      <vt:lpstr>Uzorak</vt:lpstr>
      <vt:lpstr>Pripremljenost za školu</vt:lpstr>
      <vt:lpstr>Morfološke karakteristike</vt:lpstr>
      <vt:lpstr>Motoričke sposobnosti</vt:lpstr>
      <vt:lpstr>Govorne sposobnosti</vt:lpstr>
      <vt:lpstr>Rezultati: statistički značajna povezanost između sljedećih varijabli</vt:lpstr>
      <vt:lpstr>Primjer za kraj - Malešnice</vt:lpstr>
      <vt:lpstr>Aspekti vezani uz malešnice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MEĐUOVISNOST SPREMNOSTI ZA ŠKOLU, JEZIČNOG RAZVOJA, MORFOLOŠKIH KARAKTERISTIKA I MOTORIČKOG RAZVOJA DJECE</dc:title>
  <dc:creator>Admin</dc:creator>
  <cp:lastModifiedBy>Windows User</cp:lastModifiedBy>
  <cp:revision>29</cp:revision>
  <cp:lastPrinted>2019-05-29T17:19:44Z</cp:lastPrinted>
  <dcterms:created xsi:type="dcterms:W3CDTF">2019-05-23T14:36:52Z</dcterms:created>
  <dcterms:modified xsi:type="dcterms:W3CDTF">2019-06-04T13:14:21Z</dcterms:modified>
</cp:coreProperties>
</file>